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10/11/2016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 bwMode="auto">
          <a:xfrm>
            <a:off x="642938" y="571500"/>
            <a:ext cx="6715125" cy="1357313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SA" sz="4800" b="1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أنواع المقارنة المرجعية</a:t>
            </a:r>
            <a:endParaRPr lang="en-US" sz="4800" b="1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147" name="Subtitle 2"/>
          <p:cNvSpPr>
            <a:spLocks noGrp="1"/>
          </p:cNvSpPr>
          <p:nvPr>
            <p:ph type="subTitle" idx="1"/>
          </p:nvPr>
        </p:nvSpPr>
        <p:spPr bwMode="auto">
          <a:xfrm>
            <a:off x="228601" y="2000250"/>
            <a:ext cx="8629650" cy="44291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 algn="r" rtl="1">
              <a:buFontTx/>
              <a:buAutoNum type="arabicPeriod"/>
            </a:pPr>
            <a:r>
              <a:rPr lang="ar-SA" sz="3600" dirty="0" smtClean="0">
                <a:solidFill>
                  <a:schemeClr val="tx1"/>
                </a:solidFill>
              </a:rPr>
              <a:t>المقارنة </a:t>
            </a:r>
            <a:r>
              <a:rPr lang="ar-SA" sz="3600" dirty="0" smtClean="0">
                <a:solidFill>
                  <a:schemeClr val="tx1"/>
                </a:solidFill>
              </a:rPr>
              <a:t>الداخلية</a:t>
            </a:r>
            <a:r>
              <a:rPr lang="en-US" sz="3600" dirty="0" smtClean="0">
                <a:solidFill>
                  <a:schemeClr val="tx1"/>
                </a:solidFill>
              </a:rPr>
              <a:t>   </a:t>
            </a:r>
            <a:r>
              <a:rPr lang="ar-EG" sz="3600" dirty="0" smtClean="0">
                <a:solidFill>
                  <a:schemeClr val="tx1"/>
                </a:solidFill>
              </a:rPr>
              <a:t> ( ذاتية – مع برنامج آخر بالجامعة) </a:t>
            </a:r>
            <a:endParaRPr lang="en-US" sz="3600" dirty="0" smtClean="0">
              <a:solidFill>
                <a:schemeClr val="tx1"/>
              </a:solidFill>
            </a:endParaRPr>
          </a:p>
          <a:p>
            <a:pPr marL="514350" indent="-514350" algn="r" rtl="1">
              <a:buFontTx/>
              <a:buAutoNum type="arabicPeriod"/>
            </a:pPr>
            <a:r>
              <a:rPr lang="ar-SA" sz="3600" dirty="0" smtClean="0">
                <a:solidFill>
                  <a:schemeClr val="tx1"/>
                </a:solidFill>
              </a:rPr>
              <a:t>المقارنة الخارجية </a:t>
            </a:r>
            <a:r>
              <a:rPr lang="ar-SA" sz="3600" dirty="0" smtClean="0">
                <a:solidFill>
                  <a:schemeClr val="tx1"/>
                </a:solidFill>
              </a:rPr>
              <a:t>- محلية/دولية</a:t>
            </a:r>
            <a:r>
              <a:rPr lang="ar-EG" sz="3600" dirty="0" smtClean="0">
                <a:solidFill>
                  <a:schemeClr val="tx1"/>
                </a:solidFill>
              </a:rPr>
              <a:t> ( خارج الجامعة )</a:t>
            </a:r>
            <a:endParaRPr lang="en-US" sz="3600" dirty="0" smtClean="0">
              <a:solidFill>
                <a:schemeClr val="tx1"/>
              </a:solidFill>
            </a:endParaRPr>
          </a:p>
          <a:p>
            <a:pPr marL="514350" indent="-514350" algn="r" rtl="1"/>
            <a:endParaRPr lang="ar-SA" sz="2800" b="1" dirty="0" smtClean="0">
              <a:cs typeface="AL-Mohanad Bold" pitchFamily="2" charset="-78"/>
            </a:endParaRPr>
          </a:p>
          <a:p>
            <a:pPr marL="514350" indent="-514350" algn="r" rtl="1"/>
            <a:endParaRPr lang="en-US" sz="3600" b="1" dirty="0" smtClean="0">
              <a:cs typeface="AL-Mohanad Bold" pitchFamily="2" charset="-78"/>
            </a:endParaRPr>
          </a:p>
          <a:p>
            <a:pPr marL="514350" indent="-514350"/>
            <a:endParaRPr lang="en-US" b="1" dirty="0" smtClean="0">
              <a:solidFill>
                <a:srgbClr val="0033CC"/>
              </a:solidFill>
              <a:cs typeface="AL-Mohanad Bold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ctrTitle"/>
          </p:nvPr>
        </p:nvSpPr>
        <p:spPr bwMode="auto">
          <a:xfrm>
            <a:off x="685800" y="404813"/>
            <a:ext cx="6838950" cy="15843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SA" sz="4800" b="1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محكات اختيار شريك للمقارنة</a:t>
            </a:r>
            <a:endParaRPr lang="en-US" sz="4800" b="1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291" name="Subtitle 2"/>
          <p:cNvSpPr>
            <a:spLocks noGrp="1"/>
          </p:cNvSpPr>
          <p:nvPr>
            <p:ph type="subTitle" idx="1"/>
          </p:nvPr>
        </p:nvSpPr>
        <p:spPr bwMode="auto">
          <a:xfrm>
            <a:off x="1371600" y="2060575"/>
            <a:ext cx="7232650" cy="35782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514350" indent="-514350" algn="r" rtl="1">
              <a:buFont typeface="+mj-lt"/>
              <a:buAutoNum type="arabicPeriod"/>
            </a:pPr>
            <a:r>
              <a:rPr lang="ar-SA" dirty="0" smtClean="0">
                <a:solidFill>
                  <a:schemeClr val="tx1"/>
                </a:solidFill>
              </a:rPr>
              <a:t>التشابه في النظام التعليمي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SA" dirty="0" smtClean="0">
                <a:solidFill>
                  <a:schemeClr val="tx1"/>
                </a:solidFill>
              </a:rPr>
              <a:t>التشابه في الرسالة والأهداف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SA" dirty="0" smtClean="0">
                <a:solidFill>
                  <a:schemeClr val="tx1"/>
                </a:solidFill>
              </a:rPr>
              <a:t>القدرة على توفير البيانات</a:t>
            </a:r>
            <a:endParaRPr lang="en-US" dirty="0" smtClean="0">
              <a:solidFill>
                <a:schemeClr val="tx1"/>
              </a:solidFill>
            </a:endParaRPr>
          </a:p>
          <a:p>
            <a:pPr marL="514350" indent="-514350" algn="r" rtl="1">
              <a:buFont typeface="+mj-lt"/>
              <a:buAutoNum type="arabicPeriod"/>
            </a:pPr>
            <a:r>
              <a:rPr lang="ar-SA" dirty="0" smtClean="0">
                <a:solidFill>
                  <a:schemeClr val="tx1"/>
                </a:solidFill>
              </a:rPr>
              <a:t>الظروف الثقافية والاجتماعية والاقتصادية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 bwMode="auto">
          <a:xfrm>
            <a:off x="685800" y="260350"/>
            <a:ext cx="6694488" cy="936625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SA" sz="4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مثال: </a:t>
            </a:r>
            <a:r>
              <a:rPr lang="ar-EG" sz="4800" b="1" dirty="0" smtClean="0">
                <a:solidFill>
                  <a:srgbClr val="0066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كفاية أعضاء هيئة التدريس</a:t>
            </a:r>
            <a:endParaRPr lang="en-US" sz="4800" b="1" dirty="0" smtClean="0">
              <a:solidFill>
                <a:srgbClr val="0066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3315" name="Subtitle 2"/>
          <p:cNvSpPr>
            <a:spLocks noGrp="1"/>
          </p:cNvSpPr>
          <p:nvPr>
            <p:ph type="subTitle" idx="1"/>
          </p:nvPr>
        </p:nvSpPr>
        <p:spPr bwMode="auto">
          <a:xfrm>
            <a:off x="755650" y="1700213"/>
            <a:ext cx="8064500" cy="4824412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ar-EG" b="1" dirty="0" smtClean="0">
                <a:solidFill>
                  <a:srgbClr val="660066"/>
                </a:solidFill>
              </a:rPr>
              <a:t>ماهي نسبة أعضاء هيئة التدريس الى الطلاب</a:t>
            </a:r>
            <a:r>
              <a:rPr lang="ar-SA" b="1" dirty="0" smtClean="0">
                <a:solidFill>
                  <a:srgbClr val="660066"/>
                </a:solidFill>
              </a:rPr>
              <a:t>؟</a:t>
            </a:r>
            <a:endParaRPr lang="ar-SA" b="1" dirty="0" smtClean="0">
              <a:solidFill>
                <a:srgbClr val="660066"/>
              </a:solidFill>
            </a:endParaRPr>
          </a:p>
          <a:p>
            <a:pPr algn="r"/>
            <a:r>
              <a:rPr lang="ar-SA" dirty="0" smtClean="0">
                <a:solidFill>
                  <a:schemeClr val="tx1"/>
                </a:solidFill>
              </a:rPr>
              <a:t>ماهي </a:t>
            </a:r>
            <a:r>
              <a:rPr lang="ar-EG" dirty="0" smtClean="0">
                <a:solidFill>
                  <a:schemeClr val="tx1"/>
                </a:solidFill>
              </a:rPr>
              <a:t>النسبة المطلوبة  </a:t>
            </a:r>
            <a:r>
              <a:rPr lang="ar-SA" dirty="0" smtClean="0">
                <a:solidFill>
                  <a:schemeClr val="tx1"/>
                </a:solidFill>
              </a:rPr>
              <a:t>؟</a:t>
            </a:r>
            <a:endParaRPr lang="ar-SA" dirty="0" smtClean="0">
              <a:solidFill>
                <a:schemeClr val="tx1"/>
              </a:solidFill>
            </a:endParaRPr>
          </a:p>
          <a:p>
            <a:pPr algn="r"/>
            <a:r>
              <a:rPr lang="ar-SA" dirty="0" smtClean="0">
                <a:solidFill>
                  <a:schemeClr val="tx1"/>
                </a:solidFill>
              </a:rPr>
              <a:t>ما </a:t>
            </a:r>
            <a:r>
              <a:rPr lang="ar-EG" dirty="0" smtClean="0">
                <a:solidFill>
                  <a:schemeClr val="tx1"/>
                </a:solidFill>
              </a:rPr>
              <a:t>هي النسبة الموجودة بالفعل </a:t>
            </a:r>
            <a:r>
              <a:rPr lang="ar-SA" dirty="0" smtClean="0">
                <a:solidFill>
                  <a:schemeClr val="tx1"/>
                </a:solidFill>
              </a:rPr>
              <a:t>؟</a:t>
            </a:r>
            <a:endParaRPr lang="ar-SA" dirty="0" smtClean="0">
              <a:solidFill>
                <a:schemeClr val="tx1"/>
              </a:solidFill>
            </a:endParaRPr>
          </a:p>
          <a:p>
            <a:pPr algn="r"/>
            <a:r>
              <a:rPr lang="ar-SA" b="1" dirty="0" smtClean="0">
                <a:solidFill>
                  <a:srgbClr val="660066"/>
                </a:solidFill>
              </a:rPr>
              <a:t>مصدر المقارنة:</a:t>
            </a:r>
          </a:p>
          <a:p>
            <a:pPr algn="r" rtl="1">
              <a:buFontTx/>
              <a:buChar char="•"/>
            </a:pPr>
            <a:r>
              <a:rPr lang="ar-SA" dirty="0" smtClean="0">
                <a:solidFill>
                  <a:schemeClr val="tx1"/>
                </a:solidFill>
              </a:rPr>
              <a:t>أقسام أخرى داخل الجامعة</a:t>
            </a:r>
          </a:p>
          <a:p>
            <a:pPr algn="r" rtl="1">
              <a:buFontTx/>
              <a:buChar char="•"/>
            </a:pPr>
            <a:r>
              <a:rPr lang="ar-EG" dirty="0" smtClean="0">
                <a:solidFill>
                  <a:schemeClr val="tx1"/>
                </a:solidFill>
              </a:rPr>
              <a:t>أقسام / </a:t>
            </a:r>
            <a:r>
              <a:rPr lang="ar-SA" dirty="0" smtClean="0">
                <a:solidFill>
                  <a:schemeClr val="tx1"/>
                </a:solidFill>
              </a:rPr>
              <a:t>جامعات </a:t>
            </a:r>
            <a:r>
              <a:rPr lang="ar-SA" dirty="0" smtClean="0">
                <a:solidFill>
                  <a:schemeClr val="tx1"/>
                </a:solidFill>
              </a:rPr>
              <a:t>أخرى في المملكة</a:t>
            </a:r>
          </a:p>
          <a:p>
            <a:pPr algn="r" rtl="1">
              <a:buFontTx/>
              <a:buChar char="•"/>
            </a:pPr>
            <a:r>
              <a:rPr lang="ar-EG" dirty="0" smtClean="0">
                <a:solidFill>
                  <a:schemeClr val="tx1"/>
                </a:solidFill>
              </a:rPr>
              <a:t>أقسام / </a:t>
            </a:r>
            <a:r>
              <a:rPr lang="ar-SA" dirty="0" smtClean="0">
                <a:solidFill>
                  <a:schemeClr val="tx1"/>
                </a:solidFill>
              </a:rPr>
              <a:t>جامعات </a:t>
            </a:r>
            <a:r>
              <a:rPr lang="ar-SA" dirty="0" smtClean="0">
                <a:solidFill>
                  <a:schemeClr val="tx1"/>
                </a:solidFill>
              </a:rPr>
              <a:t>خارج المملكة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جدول المؤشر.jpg"/>
          <p:cNvPicPr>
            <a:picLocks noGrp="1" noChangeAspect="1"/>
          </p:cNvPicPr>
          <p:nvPr>
            <p:ph idx="1"/>
          </p:nvPr>
        </p:nvPicPr>
        <p:blipFill>
          <a:blip r:embed="rId2"/>
          <a:srcRect l="15275" t="16836" r="27903" b="36023"/>
          <a:stretch>
            <a:fillRect/>
          </a:stretch>
        </p:blipFill>
        <p:spPr>
          <a:xfrm>
            <a:off x="304800" y="152400"/>
            <a:ext cx="8654142" cy="6324600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83</Words>
  <Application>Microsoft Office PowerPoint</Application>
  <PresentationFormat>On-screen Show (4:3)</PresentationFormat>
  <Paragraphs>17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أنواع المقارنة المرجعية</vt:lpstr>
      <vt:lpstr>محكات اختيار شريك للمقارنة</vt:lpstr>
      <vt:lpstr>مثال: كفاية أعضاء هيئة التدريس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أنواع المقارنة المرجعية</dc:title>
  <dc:creator>Mostafa</dc:creator>
  <cp:lastModifiedBy>Mostafa</cp:lastModifiedBy>
  <cp:revision>2</cp:revision>
  <dcterms:created xsi:type="dcterms:W3CDTF">2006-08-16T00:00:00Z</dcterms:created>
  <dcterms:modified xsi:type="dcterms:W3CDTF">2016-10-11T21:51:15Z</dcterms:modified>
</cp:coreProperties>
</file>